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22"/>
  </p:notesMasterIdLst>
  <p:handoutMasterIdLst>
    <p:handoutMasterId r:id="rId23"/>
  </p:handoutMasterIdLst>
  <p:sldIdLst>
    <p:sldId id="256" r:id="rId2"/>
    <p:sldId id="293" r:id="rId3"/>
    <p:sldId id="295" r:id="rId4"/>
    <p:sldId id="296" r:id="rId5"/>
    <p:sldId id="294" r:id="rId6"/>
    <p:sldId id="297" r:id="rId7"/>
    <p:sldId id="279" r:id="rId8"/>
    <p:sldId id="300" r:id="rId9"/>
    <p:sldId id="299" r:id="rId10"/>
    <p:sldId id="301" r:id="rId11"/>
    <p:sldId id="302" r:id="rId12"/>
    <p:sldId id="292" r:id="rId13"/>
    <p:sldId id="310" r:id="rId14"/>
    <p:sldId id="304" r:id="rId15"/>
    <p:sldId id="303" r:id="rId16"/>
    <p:sldId id="305" r:id="rId17"/>
    <p:sldId id="265" r:id="rId18"/>
    <p:sldId id="307" r:id="rId19"/>
    <p:sldId id="308" r:id="rId20"/>
    <p:sldId id="311" r:id="rId21"/>
  </p:sldIdLst>
  <p:sldSz cx="9144000" cy="6858000" type="screen4x3"/>
  <p:notesSz cx="6845300" cy="91963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-10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-10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-10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-10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-108" charset="0"/>
        <a:ea typeface="+mn-ea"/>
        <a:cs typeface="+mn-cs"/>
      </a:defRPr>
    </a:lvl5pPr>
    <a:lvl6pPr marL="2286000" algn="l" defTabSz="457200" rtl="0" eaLnBrk="1" latinLnBrk="0" hangingPunct="1">
      <a:defRPr kumimoji="1" sz="2400" kern="1200">
        <a:solidFill>
          <a:schemeClr val="tx1"/>
        </a:solidFill>
        <a:latin typeface="Times New Roman" pitchFamily="-108" charset="0"/>
        <a:ea typeface="+mn-ea"/>
        <a:cs typeface="+mn-cs"/>
      </a:defRPr>
    </a:lvl6pPr>
    <a:lvl7pPr marL="2743200" algn="l" defTabSz="457200" rtl="0" eaLnBrk="1" latinLnBrk="0" hangingPunct="1">
      <a:defRPr kumimoji="1" sz="2400" kern="1200">
        <a:solidFill>
          <a:schemeClr val="tx1"/>
        </a:solidFill>
        <a:latin typeface="Times New Roman" pitchFamily="-108" charset="0"/>
        <a:ea typeface="+mn-ea"/>
        <a:cs typeface="+mn-cs"/>
      </a:defRPr>
    </a:lvl7pPr>
    <a:lvl8pPr marL="3200400" algn="l" defTabSz="457200" rtl="0" eaLnBrk="1" latinLnBrk="0" hangingPunct="1">
      <a:defRPr kumimoji="1" sz="2400" kern="1200">
        <a:solidFill>
          <a:schemeClr val="tx1"/>
        </a:solidFill>
        <a:latin typeface="Times New Roman" pitchFamily="-108" charset="0"/>
        <a:ea typeface="+mn-ea"/>
        <a:cs typeface="+mn-cs"/>
      </a:defRPr>
    </a:lvl8pPr>
    <a:lvl9pPr marL="3657600" algn="l" defTabSz="457200" rtl="0" eaLnBrk="1" latinLnBrk="0" hangingPunct="1">
      <a:defRPr kumimoji="1" sz="2400" kern="1200">
        <a:solidFill>
          <a:schemeClr val="tx1"/>
        </a:solidFill>
        <a:latin typeface="Times New Roman" pitchFamily="-10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660066"/>
    <a:srgbClr val="FFFFFF"/>
    <a:srgbClr val="006666"/>
    <a:srgbClr val="009999"/>
    <a:srgbClr val="00CC99"/>
    <a:srgbClr val="3300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45" autoAdjust="0"/>
    <p:restoredTop sz="90927" autoAdjust="0"/>
  </p:normalViewPr>
  <p:slideViewPr>
    <p:cSldViewPr>
      <p:cViewPr varScale="1">
        <p:scale>
          <a:sx n="84" d="100"/>
          <a:sy n="84" d="100"/>
        </p:scale>
        <p:origin x="96" y="4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0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2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630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0" sz="1200"/>
            </a:lvl1pPr>
          </a:lstStyle>
          <a:p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630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/>
            </a:lvl1pPr>
          </a:lstStyle>
          <a:p>
            <a:fld id="{2EC130E5-63E1-C641-AA3B-A0A0F4A740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870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200"/>
            </a:lvl1pPr>
          </a:lstStyle>
          <a:p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91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630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0" sz="1200"/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630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/>
            </a:lvl1pPr>
          </a:lstStyle>
          <a:p>
            <a:fld id="{890E8248-77EC-1843-8383-77791AADD6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506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09638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8" charset="0"/>
        <a:ea typeface="+mn-ea"/>
        <a:cs typeface="+mn-cs"/>
      </a:defRPr>
    </a:lvl1pPr>
    <a:lvl2pPr marL="455613" algn="l" defTabSz="909638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8" charset="0"/>
        <a:ea typeface="ＭＳ Ｐゴシック" pitchFamily="-108" charset="-128"/>
        <a:cs typeface="+mn-cs"/>
      </a:defRPr>
    </a:lvl2pPr>
    <a:lvl3pPr marL="912813" algn="l" defTabSz="909638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8" charset="0"/>
        <a:ea typeface="ＭＳ Ｐゴシック" pitchFamily="-108" charset="-128"/>
        <a:cs typeface="+mn-cs"/>
      </a:defRPr>
    </a:lvl3pPr>
    <a:lvl4pPr marL="1368425" algn="l" defTabSz="909638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8" charset="0"/>
        <a:ea typeface="ＭＳ Ｐゴシック" pitchFamily="-108" charset="-128"/>
        <a:cs typeface="+mn-cs"/>
      </a:defRPr>
    </a:lvl4pPr>
    <a:lvl5pPr marL="1825625" algn="l" defTabSz="909638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8" charset="0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3776472"/>
            <a:ext cx="7196328" cy="147002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" y="5257800"/>
            <a:ext cx="7196328" cy="98755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Wingdings 2" pitchFamily="18" charset="2"/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4267200"/>
            <a:ext cx="7612063" cy="1100138"/>
          </a:xfrm>
        </p:spPr>
        <p:txBody>
          <a:bodyPr anchor="b"/>
          <a:lstStyle>
            <a:lvl1pPr algn="ctr">
              <a:defRPr sz="4400" b="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4040">
            <a:off x="1779080" y="450465"/>
            <a:ext cx="5486400" cy="3626214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Wingdings 2" pitchFamily="18" charset="2"/>
              <a:buNone/>
              <a:defRPr sz="1800" kern="12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175" y="5443538"/>
            <a:ext cx="7612063" cy="80486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DA472-FA1A-5440-A7B5-B54AC1D38E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55BEA3-2010-814A-BDD5-D7E74B931A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 rot="307655">
            <a:off x="4082874" y="3187732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72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414752">
            <a:off x="4623469" y="338031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E829-91A8-4844-96DC-95F7041FB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457200"/>
            <a:ext cx="1497106" cy="5810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6888" y="457200"/>
            <a:ext cx="6513511" cy="5810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4CBAC-07A0-2547-9D41-4B3213DFDD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FD25-A7AF-DC43-AD05-49AEB5D0BF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889" y="3774328"/>
            <a:ext cx="7199311" cy="1470025"/>
          </a:xfrm>
        </p:spPr>
        <p:txBody>
          <a:bodyPr anchor="b" anchorCtr="0"/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888" y="5257800"/>
            <a:ext cx="7199312" cy="9906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504148">
            <a:off x="4493544" y="555043"/>
            <a:ext cx="4142460" cy="308539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2236694"/>
            <a:ext cx="7612063" cy="1362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3617259"/>
            <a:ext cx="7612063" cy="1500187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4935-A01E-0643-A4D1-F4C2BA2526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5175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7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AF24B-5EA5-5B4F-8258-A9E43B0398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4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174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9637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9637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50E1-3101-0C44-A581-A04A420A39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05934-FCDB-8D41-BE6A-9E6EE59D16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AEA5-47C4-DD4F-A4BB-BC9329B8A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381000"/>
            <a:ext cx="4149725" cy="58864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31F883-04F0-2543-83BA-309369EC9B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2070846"/>
            <a:ext cx="7612064" cy="4182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75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F55BEA3-2010-814A-BDD5-D7E74B931A0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</p:sldLayoutIdLst>
  <p:transition spd="med">
    <p:cut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2"/>
          </a:solidFill>
          <a:effectLst>
            <a:outerShdw blurRad="50800" dist="25400" dir="2700000" algn="tl" rotWithShape="0">
              <a:schemeClr val="bg1">
                <a:alpha val="4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 typeface="Wingdings 2" pitchFamily="18" charset="2"/>
        <a:buChar char=""/>
        <a:defRPr sz="24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2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news.bbc.co.uk/2/hi/americas/620210.stm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9KWHzQo7i0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www.youtube.com/watch?v=YFFZYJzv8-I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2057400" y="4495800"/>
            <a:ext cx="670560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kumimoji="0" lang="en-US" sz="1600">
              <a:solidFill>
                <a:srgbClr val="000000"/>
              </a:solidFill>
              <a:latin typeface="Arial" pitchFamily="-10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800" y="4267200"/>
            <a:ext cx="8686800" cy="1470025"/>
          </a:xfrm>
        </p:spPr>
        <p:txBody>
          <a:bodyPr/>
          <a:lstStyle/>
          <a:p>
            <a:pPr algn="ctr"/>
            <a:r>
              <a:rPr lang="en-US" b="1" dirty="0" smtClean="0"/>
              <a:t>Ch. 11The Jeffersonian Era</a:t>
            </a:r>
            <a:endParaRPr lang="en-US" b="1" dirty="0"/>
          </a:p>
        </p:txBody>
      </p:sp>
      <p:pic>
        <p:nvPicPr>
          <p:cNvPr id="11" name="Picture 4" descr="&#10;jefferson.jpg                                                  0006FF7DMacintosh HD                   B7465B8A: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/>
          <a:srcRect l="-41439" r="-41439"/>
          <a:stretch>
            <a:fillRect/>
          </a:stretch>
        </p:blipFill>
        <p:spPr bwMode="auto">
          <a:xfrm rot="504148">
            <a:off x="3625062" y="611949"/>
            <a:ext cx="5550513" cy="413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Monticell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57200"/>
            <a:ext cx="3104445" cy="4191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772400" cy="1219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Book Antiqua"/>
                <a:cs typeface="Book Antiqua"/>
              </a:rPr>
              <a:t>Louisiana Purchase</a:t>
            </a:r>
            <a:endParaRPr lang="en-US" b="1" dirty="0">
              <a:solidFill>
                <a:schemeClr val="tx1"/>
              </a:solidFill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4572000"/>
            <a:ext cx="7696200" cy="1905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828,000 square miles</a:t>
            </a:r>
          </a:p>
          <a:p>
            <a:r>
              <a:rPr lang="en-US" b="1" dirty="0" smtClean="0">
                <a:latin typeface="Arial"/>
                <a:cs typeface="Arial"/>
              </a:rPr>
              <a:t>$11,250,000 plus cancellation of French debts</a:t>
            </a:r>
          </a:p>
          <a:p>
            <a:r>
              <a:rPr lang="en-US" b="1" dirty="0" smtClean="0">
                <a:latin typeface="Arial"/>
                <a:cs typeface="Arial"/>
              </a:rPr>
              <a:t>Doubles the size of the U. S.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13932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0</a:t>
            </a:r>
            <a:endParaRPr lang="en-US" sz="3600" dirty="0" smtClean="0">
              <a:latin typeface="Arial Black" pitchFamily="-108" charset="0"/>
            </a:endParaRP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3</a:t>
            </a:r>
          </a:p>
        </p:txBody>
      </p:sp>
      <p:pic>
        <p:nvPicPr>
          <p:cNvPr id="7" name="Picture 6" descr="LouisianaPurch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95400"/>
            <a:ext cx="5228107" cy="3200400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772400" cy="1219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Book Antiqua"/>
                <a:cs typeface="Book Antiqua"/>
              </a:rPr>
              <a:t>Lewis and Clark</a:t>
            </a:r>
            <a:endParaRPr lang="en-US" b="1" dirty="0">
              <a:solidFill>
                <a:schemeClr val="tx1"/>
              </a:solidFill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057400"/>
            <a:ext cx="8001000" cy="25908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Jefferson commissions Meriwether Lewis and William Clark to explore Louisiana Territory and beyond to the Pacific Coast</a:t>
            </a:r>
          </a:p>
          <a:p>
            <a:r>
              <a:rPr lang="en-US" b="1" dirty="0" smtClean="0">
                <a:latin typeface="Arial"/>
                <a:cs typeface="Arial"/>
              </a:rPr>
              <a:t>Their expedition (1803-1806) brings back wealth of data about the country and its resources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56323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1803</a:t>
            </a:r>
          </a:p>
          <a:p>
            <a:pPr>
              <a:spcBef>
                <a:spcPct val="50000"/>
              </a:spcBef>
            </a:pPr>
            <a:endParaRPr lang="en-US" sz="3600" dirty="0" smtClean="0">
              <a:latin typeface="Arial Black" pitchFamily="-108" charset="0"/>
            </a:endParaRP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1806</a:t>
            </a:r>
            <a:endParaRPr lang="en-US" sz="3600" dirty="0">
              <a:latin typeface="Arial Black" pitchFamily="-108" charset="0"/>
            </a:endParaRPr>
          </a:p>
        </p:txBody>
      </p:sp>
      <p:pic>
        <p:nvPicPr>
          <p:cNvPr id="8" name="Picture 7" descr="lewis and clark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52400"/>
            <a:ext cx="2819400" cy="1945386"/>
          </a:xfrm>
          <a:prstGeom prst="rect">
            <a:avLst/>
          </a:prstGeom>
        </p:spPr>
      </p:pic>
      <p:pic>
        <p:nvPicPr>
          <p:cNvPr id="9" name="Picture 8" descr="lewisclarkmap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4267200"/>
            <a:ext cx="3810000" cy="2167283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772400" cy="1219200"/>
          </a:xfrm>
        </p:spPr>
        <p:txBody>
          <a:bodyPr/>
          <a:lstStyle/>
          <a:p>
            <a:pPr algn="l"/>
            <a:r>
              <a:rPr lang="en-US" b="1" dirty="0">
                <a:latin typeface="Book Antiqua"/>
                <a:cs typeface="Book Antiqua"/>
              </a:rPr>
              <a:t>“Empire of Liberty</a:t>
            </a:r>
            <a:r>
              <a:rPr lang="en-US" b="1" dirty="0" smtClean="0">
                <a:latin typeface="Book Antiqua"/>
                <a:cs typeface="Book Antiqua"/>
              </a:rPr>
              <a:t>”</a:t>
            </a:r>
            <a:endParaRPr lang="en-US" b="1" dirty="0"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514600"/>
            <a:ext cx="7772400" cy="35814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latin typeface="Arial"/>
                <a:cs typeface="Arial"/>
              </a:rPr>
              <a:t>Thomas Jefferson’s </a:t>
            </a:r>
            <a:r>
              <a:rPr lang="en-US" b="1" dirty="0" smtClean="0">
                <a:latin typeface="Arial"/>
                <a:cs typeface="Arial"/>
              </a:rPr>
              <a:t>term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s</a:t>
            </a:r>
            <a:r>
              <a:rPr lang="en-US" b="1" dirty="0" smtClean="0">
                <a:latin typeface="Arial"/>
                <a:cs typeface="Arial"/>
              </a:rPr>
              <a:t>een as “…guardians of agrarian purity, liberty, and states’ rights.”</a:t>
            </a:r>
            <a:endParaRPr lang="en-US" b="1" dirty="0">
              <a:latin typeface="Arial"/>
              <a:cs typeface="Arial"/>
            </a:endParaRPr>
          </a:p>
          <a:p>
            <a:r>
              <a:rPr lang="en-US" b="1" u="sng" dirty="0" smtClean="0">
                <a:latin typeface="Arial"/>
                <a:cs typeface="Arial"/>
              </a:rPr>
              <a:t>Synthesis</a:t>
            </a:r>
            <a:r>
              <a:rPr lang="en-US" b="1" dirty="0" smtClean="0">
                <a:latin typeface="Arial"/>
                <a:cs typeface="Arial"/>
              </a:rPr>
              <a:t>: time </a:t>
            </a:r>
            <a:r>
              <a:rPr lang="en-US" b="1" dirty="0">
                <a:latin typeface="Arial"/>
                <a:cs typeface="Arial"/>
              </a:rPr>
              <a:t>eventually </a:t>
            </a:r>
            <a:r>
              <a:rPr lang="en-US" b="1" u="sng" dirty="0">
                <a:latin typeface="Arial"/>
                <a:cs typeface="Arial"/>
              </a:rPr>
              <a:t>destroys empire</a:t>
            </a:r>
          </a:p>
          <a:p>
            <a:r>
              <a:rPr lang="en-US" b="1" dirty="0">
                <a:latin typeface="Arial"/>
                <a:cs typeface="Arial"/>
              </a:rPr>
              <a:t>Unending new space in which to expand postpones decline</a:t>
            </a:r>
          </a:p>
          <a:p>
            <a:r>
              <a:rPr lang="en-US" b="1" dirty="0">
                <a:latin typeface="Arial"/>
                <a:cs typeface="Arial"/>
              </a:rPr>
              <a:t>Land is the great equalizer.  </a:t>
            </a:r>
            <a:endParaRPr lang="en-US" b="1" dirty="0" smtClean="0">
              <a:latin typeface="Arial"/>
              <a:cs typeface="Arial"/>
            </a:endParaRPr>
          </a:p>
          <a:p>
            <a:pPr lvl="1"/>
            <a:r>
              <a:rPr lang="en-US" b="1" dirty="0" smtClean="0">
                <a:latin typeface="Arial"/>
                <a:cs typeface="Arial"/>
              </a:rPr>
              <a:t>No </a:t>
            </a:r>
            <a:r>
              <a:rPr lang="en-US" b="1" dirty="0">
                <a:latin typeface="Arial"/>
                <a:cs typeface="Arial"/>
              </a:rPr>
              <a:t>overpopulation = no class divisions</a:t>
            </a:r>
          </a:p>
        </p:txBody>
      </p:sp>
      <p:pic>
        <p:nvPicPr>
          <p:cNvPr id="26628" name="Picture 4" descr="&#10;jefferson.jpg                                                  0006FF7DMacintosh HD                   B7465B8A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6600" y="228600"/>
            <a:ext cx="1958975" cy="2667000"/>
          </a:xfrm>
          <a:prstGeom prst="rect">
            <a:avLst/>
          </a:prstGeom>
          <a:noFill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1219200"/>
          </a:xfrm>
        </p:spPr>
        <p:txBody>
          <a:bodyPr/>
          <a:lstStyle/>
          <a:p>
            <a:pPr algn="l"/>
            <a:r>
              <a:rPr lang="en-US" b="1" dirty="0" smtClean="0">
                <a:latin typeface="Book Antiqua"/>
                <a:cs typeface="Book Antiqua"/>
              </a:rPr>
              <a:t>strict constructionist?</a:t>
            </a:r>
            <a:endParaRPr lang="en-US" b="1" dirty="0"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5943600" cy="4419600"/>
          </a:xfrm>
        </p:spPr>
        <p:txBody>
          <a:bodyPr>
            <a:normAutofit lnSpcReduction="10000"/>
          </a:bodyPr>
          <a:lstStyle/>
          <a:p>
            <a:r>
              <a:rPr lang="en-US" b="1" u="sng" dirty="0" smtClean="0">
                <a:latin typeface="Arial"/>
                <a:cs typeface="Arial"/>
              </a:rPr>
              <a:t>Consider the following</a:t>
            </a:r>
            <a:r>
              <a:rPr lang="en-US" b="1" dirty="0" smtClean="0">
                <a:latin typeface="Arial"/>
                <a:cs typeface="Arial"/>
              </a:rPr>
              <a:t>:</a:t>
            </a:r>
          </a:p>
          <a:p>
            <a:pPr lvl="1"/>
            <a:r>
              <a:rPr lang="en-US" b="1" dirty="0" smtClean="0">
                <a:latin typeface="Arial"/>
                <a:cs typeface="Arial"/>
              </a:rPr>
              <a:t>Does the Constitution specifically give the government the authority to purchase new lands?</a:t>
            </a:r>
          </a:p>
          <a:p>
            <a:pPr marL="349250" lvl="1" indent="0">
              <a:buNone/>
            </a:pPr>
            <a:endParaRPr lang="en-US" b="1" dirty="0" smtClean="0">
              <a:latin typeface="Arial"/>
              <a:cs typeface="Arial"/>
            </a:endParaRPr>
          </a:p>
          <a:p>
            <a:pPr lvl="1"/>
            <a:r>
              <a:rPr lang="en-US" b="1" dirty="0" smtClean="0">
                <a:latin typeface="Arial"/>
                <a:cs typeface="Arial"/>
              </a:rPr>
              <a:t>Was Jefferson a hypocrite?</a:t>
            </a:r>
          </a:p>
          <a:p>
            <a:pPr marL="349250" lvl="1" indent="0">
              <a:buNone/>
            </a:pPr>
            <a:endParaRPr lang="en-US" b="1" dirty="0" smtClean="0">
              <a:latin typeface="Arial"/>
              <a:cs typeface="Arial"/>
            </a:endParaRPr>
          </a:p>
          <a:p>
            <a:pPr lvl="1"/>
            <a:r>
              <a:rPr lang="en-US" b="1" dirty="0" smtClean="0">
                <a:latin typeface="Arial"/>
                <a:cs typeface="Arial"/>
              </a:rPr>
              <a:t>Is it possible that the presidency changes people’s perspective?</a:t>
            </a:r>
          </a:p>
          <a:p>
            <a:pPr marL="349250" lvl="1" indent="0">
              <a:buNone/>
            </a:pPr>
            <a:endParaRPr lang="en-US" b="1" dirty="0" smtClean="0">
              <a:latin typeface="Arial"/>
              <a:cs typeface="Arial"/>
            </a:endParaRPr>
          </a:p>
          <a:p>
            <a:pPr lvl="1"/>
            <a:r>
              <a:rPr lang="en-US" b="1" dirty="0" smtClean="0">
                <a:latin typeface="Arial"/>
                <a:cs typeface="Arial"/>
              </a:rPr>
              <a:t>Is strict construction a valid philosophy?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26628" name="Picture 4" descr="&#10;jefferson.jpg                                                  0006FF7DMacintosh HD                   B7465B8A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05600" y="533400"/>
            <a:ext cx="1958975" cy="2667000"/>
          </a:xfrm>
          <a:prstGeom prst="rect">
            <a:avLst/>
          </a:prstGeom>
          <a:noFill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305800" cy="12954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Book Antiqua"/>
                <a:cs typeface="Book Antiqua"/>
              </a:rPr>
              <a:t>British Orders in Council</a:t>
            </a:r>
            <a:endParaRPr lang="en-US" b="1" dirty="0">
              <a:solidFill>
                <a:schemeClr val="tx1"/>
              </a:solidFill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76400"/>
            <a:ext cx="4648200" cy="43434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Series of edicts closing European ports </a:t>
            </a:r>
            <a:r>
              <a:rPr lang="en-US" b="1" u="sng" dirty="0" smtClean="0">
                <a:latin typeface="Arial"/>
                <a:cs typeface="Arial"/>
              </a:rPr>
              <a:t>under French</a:t>
            </a:r>
            <a:r>
              <a:rPr lang="en-US" b="1" dirty="0" smtClean="0">
                <a:latin typeface="Arial"/>
                <a:cs typeface="Arial"/>
              </a:rPr>
              <a:t> control to foreign shipping, including America, </a:t>
            </a:r>
            <a:r>
              <a:rPr lang="en-US" b="1" u="sng" dirty="0" smtClean="0">
                <a:latin typeface="Arial"/>
                <a:cs typeface="Arial"/>
              </a:rPr>
              <a:t>unless the vessels first stopped at a British port</a:t>
            </a:r>
            <a:r>
              <a:rPr lang="en-US" b="1" dirty="0" smtClean="0">
                <a:latin typeface="Arial"/>
                <a:cs typeface="Arial"/>
              </a:rPr>
              <a:t>.</a:t>
            </a:r>
          </a:p>
          <a:p>
            <a:r>
              <a:rPr lang="en-US" b="1" u="sng" dirty="0" smtClean="0">
                <a:latin typeface="Arial"/>
                <a:cs typeface="Arial"/>
              </a:rPr>
              <a:t>Problem</a:t>
            </a:r>
            <a:r>
              <a:rPr lang="en-US" b="1" dirty="0" smtClean="0">
                <a:latin typeface="Arial"/>
                <a:cs typeface="Arial"/>
              </a:rPr>
              <a:t>: the orders ignored America's claims to </a:t>
            </a:r>
            <a:r>
              <a:rPr lang="en-US" b="1" u="sng" dirty="0" smtClean="0">
                <a:latin typeface="Arial"/>
                <a:cs typeface="Arial"/>
              </a:rPr>
              <a:t>neutral rights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b="1" dirty="0" smtClean="0">
                <a:latin typeface="Arial"/>
                <a:cs typeface="Arial"/>
              </a:rPr>
              <a:t>(Washington, 1793). </a:t>
            </a:r>
          </a:p>
          <a:p>
            <a:endParaRPr lang="en-US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97031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0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7</a:t>
            </a:r>
          </a:p>
          <a:p>
            <a:pPr>
              <a:spcBef>
                <a:spcPct val="50000"/>
              </a:spcBef>
            </a:pPr>
            <a:endParaRPr lang="en-US" sz="3600" dirty="0" smtClean="0">
              <a:latin typeface="Arial Black" pitchFamily="-108" charset="0"/>
            </a:endParaRPr>
          </a:p>
        </p:txBody>
      </p:sp>
      <p:pic>
        <p:nvPicPr>
          <p:cNvPr id="7" name="Picture 6" descr="Chesapeake_-_Leopa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447800"/>
            <a:ext cx="2806920" cy="3886200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305800" cy="12954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Book Antiqua"/>
                <a:cs typeface="Book Antiqua"/>
              </a:rPr>
              <a:t>Chesapeake-Leopard Incident</a:t>
            </a:r>
            <a:endParaRPr lang="en-US" b="1" dirty="0">
              <a:solidFill>
                <a:schemeClr val="tx1"/>
              </a:solidFill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76400"/>
            <a:ext cx="5410200" cy="42672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Arial" pitchFamily="-108" charset="0"/>
              </a:rPr>
              <a:t>The United States naval vessel </a:t>
            </a:r>
            <a:r>
              <a:rPr lang="en-US" b="1" i="1" dirty="0" smtClean="0">
                <a:latin typeface="Arial" pitchFamily="-108" charset="0"/>
              </a:rPr>
              <a:t>Chesapeake</a:t>
            </a:r>
            <a:r>
              <a:rPr lang="en-US" b="1" dirty="0" smtClean="0">
                <a:latin typeface="Arial" pitchFamily="-108" charset="0"/>
              </a:rPr>
              <a:t> was fired upon and boarded by British officers from the </a:t>
            </a:r>
            <a:r>
              <a:rPr lang="en-US" b="1" i="1" dirty="0" smtClean="0">
                <a:latin typeface="Arial" pitchFamily="-108" charset="0"/>
              </a:rPr>
              <a:t>Leopard, </a:t>
            </a:r>
            <a:r>
              <a:rPr lang="en-US" b="1" dirty="0" smtClean="0">
                <a:latin typeface="Arial" pitchFamily="-108" charset="0"/>
              </a:rPr>
              <a:t>off the coast of VA</a:t>
            </a:r>
          </a:p>
          <a:p>
            <a:r>
              <a:rPr lang="en-US" b="1" dirty="0" smtClean="0">
                <a:latin typeface="Arial" pitchFamily="-108" charset="0"/>
              </a:rPr>
              <a:t>Killed 3, wounded 18, and 4 sailors were impressed into service for the Royal Navy.</a:t>
            </a:r>
          </a:p>
          <a:p>
            <a:r>
              <a:rPr lang="en-US" b="1" u="sng" dirty="0" smtClean="0">
                <a:latin typeface="Arial" pitchFamily="-108" charset="0"/>
              </a:rPr>
              <a:t>Result</a:t>
            </a:r>
            <a:r>
              <a:rPr lang="en-US" b="1" dirty="0" smtClean="0">
                <a:latin typeface="Arial" pitchFamily="-108" charset="0"/>
              </a:rPr>
              <a:t>: provoked clamor for war in the US, but President Jefferson asked Congress for the Embargo Act instead. </a:t>
            </a:r>
            <a:endParaRPr lang="en-US" b="1" dirty="0">
              <a:latin typeface="Arial" pitchFamily="-10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97031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0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7</a:t>
            </a:r>
          </a:p>
          <a:p>
            <a:pPr>
              <a:spcBef>
                <a:spcPct val="50000"/>
              </a:spcBef>
            </a:pPr>
            <a:endParaRPr lang="en-US" sz="3600" dirty="0" smtClean="0">
              <a:latin typeface="Arial Black" pitchFamily="-108" charset="0"/>
            </a:endParaRPr>
          </a:p>
        </p:txBody>
      </p:sp>
      <p:pic>
        <p:nvPicPr>
          <p:cNvPr id="7" name="Picture 6" descr="Chesapeake_-_Leopa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447800"/>
            <a:ext cx="2806920" cy="3886200"/>
          </a:xfrm>
          <a:prstGeom prst="rect">
            <a:avLst/>
          </a:prstGeom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990600" y="6019800"/>
            <a:ext cx="6019800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1" dirty="0" err="1" smtClean="0">
                <a:solidFill>
                  <a:srgbClr val="3366FF"/>
                </a:solidFill>
                <a:latin typeface="Arial" pitchFamily="-108" charset="0"/>
              </a:rPr>
              <a:t>impressment</a:t>
            </a:r>
            <a:endParaRPr lang="en-US" sz="3600" dirty="0">
              <a:solidFill>
                <a:srgbClr val="3366FF"/>
              </a:solidFill>
              <a:latin typeface="Arial" pitchFamily="-10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305800" cy="12954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Book Antiqua"/>
                <a:cs typeface="Book Antiqua"/>
              </a:rPr>
              <a:t>Embargo Act of 1807</a:t>
            </a:r>
            <a:endParaRPr lang="en-US" b="1" dirty="0">
              <a:solidFill>
                <a:schemeClr val="tx1"/>
              </a:solidFill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76400"/>
            <a:ext cx="7543800" cy="4495800"/>
          </a:xfrm>
        </p:spPr>
        <p:txBody>
          <a:bodyPr>
            <a:normAutofit fontScale="85000" lnSpcReduction="20000"/>
          </a:bodyPr>
          <a:lstStyle/>
          <a:p>
            <a:r>
              <a:rPr lang="en-US" sz="2600" b="1" dirty="0" smtClean="0">
                <a:solidFill>
                  <a:srgbClr val="FFFFFF"/>
                </a:solidFill>
                <a:latin typeface="Arial" pitchFamily="-108" charset="0"/>
              </a:rPr>
              <a:t>Provoked by the "Chesapeake" incident.</a:t>
            </a:r>
          </a:p>
          <a:p>
            <a:r>
              <a:rPr lang="en-US" sz="2600" b="1" dirty="0" smtClean="0">
                <a:solidFill>
                  <a:srgbClr val="FFFFFF"/>
                </a:solidFill>
                <a:latin typeface="Arial" pitchFamily="-108" charset="0"/>
              </a:rPr>
              <a:t>Prohibited all exports from American ports.</a:t>
            </a:r>
          </a:p>
          <a:p>
            <a:r>
              <a:rPr lang="en-US" sz="2600" b="1" dirty="0" smtClean="0">
                <a:solidFill>
                  <a:srgbClr val="FFFFFF"/>
                </a:solidFill>
                <a:latin typeface="Arial" pitchFamily="-108" charset="0"/>
              </a:rPr>
              <a:t>Jefferson hoped to pressure Britain and France into recognizing “neutral rights.”</a:t>
            </a:r>
          </a:p>
          <a:p>
            <a:pPr lvl="1"/>
            <a:r>
              <a:rPr lang="en-US" sz="2600" b="1" dirty="0">
                <a:solidFill>
                  <a:srgbClr val="FFFFFF"/>
                </a:solidFill>
                <a:latin typeface="Arial" pitchFamily="-108" charset="0"/>
              </a:rPr>
              <a:t>Underestimated determination of Britain, </a:t>
            </a:r>
            <a:r>
              <a:rPr lang="en-US" sz="2600" b="1" i="1" u="sng" dirty="0">
                <a:solidFill>
                  <a:srgbClr val="FFFFFF"/>
                </a:solidFill>
                <a:latin typeface="Arial" pitchFamily="-108" charset="0"/>
              </a:rPr>
              <a:t>NOT</a:t>
            </a:r>
            <a:r>
              <a:rPr lang="en-US" sz="2600" b="1" dirty="0">
                <a:solidFill>
                  <a:srgbClr val="FFFFFF"/>
                </a:solidFill>
                <a:latin typeface="Arial" pitchFamily="-108" charset="0"/>
              </a:rPr>
              <a:t> their reliance on American trade.</a:t>
            </a:r>
          </a:p>
          <a:p>
            <a:pPr lvl="1"/>
            <a:r>
              <a:rPr lang="en-US" sz="2600" b="1" dirty="0">
                <a:solidFill>
                  <a:srgbClr val="FFFFFF"/>
                </a:solidFill>
                <a:latin typeface="Arial" pitchFamily="-108" charset="0"/>
              </a:rPr>
              <a:t>Britain produces a “bumper grain crop.”</a:t>
            </a:r>
          </a:p>
          <a:p>
            <a:pPr lvl="1"/>
            <a:r>
              <a:rPr lang="en-US" sz="2600" b="1" dirty="0">
                <a:solidFill>
                  <a:srgbClr val="FFFFFF"/>
                </a:solidFill>
                <a:latin typeface="Arial" pitchFamily="-108" charset="0"/>
                <a:cs typeface="Arial"/>
              </a:rPr>
              <a:t>Latin American ports open up for commerce</a:t>
            </a:r>
            <a:r>
              <a:rPr lang="en-US" sz="2600" b="1" dirty="0" smtClean="0">
                <a:solidFill>
                  <a:srgbClr val="FFFFFF"/>
                </a:solidFill>
                <a:latin typeface="Arial" pitchFamily="-108" charset="0"/>
                <a:cs typeface="Arial"/>
              </a:rPr>
              <a:t>.</a:t>
            </a:r>
            <a:endParaRPr lang="en-US" sz="2600" b="1" dirty="0" smtClean="0">
              <a:solidFill>
                <a:srgbClr val="FFFFFF"/>
              </a:solidFill>
              <a:latin typeface="Arial" pitchFamily="-108" charset="0"/>
            </a:endParaRPr>
          </a:p>
          <a:p>
            <a:r>
              <a:rPr lang="en-US" sz="2600" b="1" dirty="0" smtClean="0">
                <a:solidFill>
                  <a:srgbClr val="FFFFFF"/>
                </a:solidFill>
                <a:latin typeface="Arial" pitchFamily="-108" charset="0"/>
              </a:rPr>
              <a:t>Embargo damaged the U.S. economy instead and was bitterly resented, especially in New England.</a:t>
            </a:r>
          </a:p>
          <a:p>
            <a:r>
              <a:rPr lang="en-US" sz="2600" b="1" dirty="0" smtClean="0">
                <a:solidFill>
                  <a:srgbClr val="FFFFFF"/>
                </a:solidFill>
                <a:latin typeface="Arial" pitchFamily="-108" charset="0"/>
              </a:rPr>
              <a:t>Difficult to enforce – leads to smuggling, again!</a:t>
            </a:r>
          </a:p>
          <a:p>
            <a:endParaRPr lang="en-US" b="1" dirty="0">
              <a:solidFill>
                <a:srgbClr val="FFFFFF"/>
              </a:solidFill>
              <a:latin typeface="Arial" pitchFamily="-10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97031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0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7</a:t>
            </a:r>
          </a:p>
          <a:p>
            <a:pPr>
              <a:spcBef>
                <a:spcPct val="50000"/>
              </a:spcBef>
            </a:pPr>
            <a:endParaRPr lang="en-US" sz="3600" dirty="0" smtClean="0">
              <a:latin typeface="Arial Black" pitchFamily="-108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914400" y="6092949"/>
            <a:ext cx="6019800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1" dirty="0" smtClean="0">
                <a:solidFill>
                  <a:srgbClr val="3366FF"/>
                </a:solidFill>
                <a:latin typeface="Arial" pitchFamily="-108" charset="0"/>
              </a:rPr>
              <a:t>“peaceful coercion”</a:t>
            </a:r>
            <a:endParaRPr lang="en-US" sz="3600" dirty="0">
              <a:solidFill>
                <a:srgbClr val="3366FF"/>
              </a:solidFill>
              <a:latin typeface="Arial" pitchFamily="-10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381001"/>
            <a:ext cx="7196328" cy="9906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James Madison</a:t>
            </a:r>
            <a:endParaRPr lang="en-US" dirty="0"/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685800" y="1524000"/>
            <a:ext cx="4956955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Arial" pitchFamily="-108" charset="0"/>
              </a:rPr>
              <a:t>Author of the Virginia Plan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Arial" pitchFamily="-108" charset="0"/>
              </a:rPr>
              <a:t>“Father of the Constitution”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itchFamily="-108" charset="0"/>
              </a:rPr>
              <a:t>C</a:t>
            </a:r>
            <a:r>
              <a:rPr lang="en-US" b="1" dirty="0" smtClean="0">
                <a:solidFill>
                  <a:schemeClr val="bg1"/>
                </a:solidFill>
                <a:latin typeface="Arial" pitchFamily="-108" charset="0"/>
              </a:rPr>
              <a:t>ompiler of the Bill of Rights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itchFamily="-108" charset="0"/>
              </a:rPr>
              <a:t>A</a:t>
            </a:r>
            <a:r>
              <a:rPr lang="en-US" b="1" dirty="0" smtClean="0">
                <a:solidFill>
                  <a:schemeClr val="bg1"/>
                </a:solidFill>
                <a:latin typeface="Arial" pitchFamily="-108" charset="0"/>
              </a:rPr>
              <a:t>uthor of the Virginia Resolution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Arial" pitchFamily="-108" charset="0"/>
              </a:rPr>
              <a:t>Fourth POTUS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Arial" pitchFamily="-108" charset="0"/>
              </a:rPr>
              <a:t>Husband of Dolly Madison</a:t>
            </a:r>
          </a:p>
          <a:p>
            <a:pPr marL="800100" lvl="1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Arial" pitchFamily="-108" charset="0"/>
              </a:rPr>
              <a:t>“Cakes fine enough to eat at the White House.” </a:t>
            </a:r>
            <a:endParaRPr lang="en-US" dirty="0">
              <a:solidFill>
                <a:schemeClr val="bg1"/>
              </a:solidFill>
              <a:latin typeface="Arial" pitchFamily="-108" charset="0"/>
            </a:endParaRP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6369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>
                <a:latin typeface="Arial Black" pitchFamily="-108" charset="0"/>
              </a:rPr>
              <a:t>0</a:t>
            </a:r>
          </a:p>
          <a:p>
            <a:pPr>
              <a:spcBef>
                <a:spcPct val="50000"/>
              </a:spcBef>
            </a:pPr>
            <a:r>
              <a:rPr lang="en-US" sz="3600">
                <a:latin typeface="Arial Black" pitchFamily="-108" charset="0"/>
              </a:rPr>
              <a:t>9</a:t>
            </a:r>
          </a:p>
        </p:txBody>
      </p:sp>
      <p:pic>
        <p:nvPicPr>
          <p:cNvPr id="6" name="Picture 5" descr="Dolly_Madison_1960_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955" y="228600"/>
            <a:ext cx="2933990" cy="3962400"/>
          </a:xfrm>
          <a:prstGeom prst="rect">
            <a:avLst/>
          </a:prstGeom>
        </p:spPr>
      </p:pic>
    </p:spTree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305800" cy="12954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Book Antiqua"/>
                <a:cs typeface="Book Antiqua"/>
              </a:rPr>
              <a:t>Non-Intercourse Act</a:t>
            </a:r>
            <a:endParaRPr lang="en-US" b="1" dirty="0">
              <a:solidFill>
                <a:schemeClr val="tx1"/>
              </a:solidFill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76400"/>
            <a:ext cx="7543800" cy="40386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In 1809, three days before Jefferson’s term ends, Congress replaced the Embargo Act with the Non-Intercourse Act.</a:t>
            </a:r>
          </a:p>
          <a:p>
            <a:pPr lvl="1"/>
            <a:r>
              <a:rPr lang="en-US" b="1" dirty="0" smtClean="0">
                <a:latin typeface="Arial"/>
                <a:cs typeface="Arial"/>
              </a:rPr>
              <a:t>It forbade American trade only with Britain and France</a:t>
            </a:r>
          </a:p>
          <a:p>
            <a:pPr lvl="1"/>
            <a:r>
              <a:rPr lang="en-US" b="1" dirty="0" smtClean="0">
                <a:latin typeface="Arial"/>
                <a:cs typeface="Arial"/>
              </a:rPr>
              <a:t>It authorized the president to end non-intercourse with either nation if it stopped violating America's neutral rights.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97031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0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9</a:t>
            </a:r>
          </a:p>
          <a:p>
            <a:pPr>
              <a:spcBef>
                <a:spcPct val="50000"/>
              </a:spcBef>
            </a:pPr>
            <a:endParaRPr lang="en-US" sz="3600" dirty="0" smtClean="0">
              <a:latin typeface="Arial Black" pitchFamily="-108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914400" y="6142512"/>
            <a:ext cx="6019800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1" dirty="0" smtClean="0">
                <a:solidFill>
                  <a:srgbClr val="3366FF"/>
                </a:solidFill>
                <a:latin typeface="Arial" pitchFamily="-108" charset="0"/>
              </a:rPr>
              <a:t>“peaceful coercion”</a:t>
            </a:r>
            <a:endParaRPr lang="en-US" sz="3600" dirty="0">
              <a:solidFill>
                <a:srgbClr val="3366FF"/>
              </a:solidFill>
              <a:latin typeface="Arial" pitchFamily="-10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305800" cy="12954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Book Antiqua"/>
                <a:cs typeface="Book Antiqua"/>
              </a:rPr>
              <a:t>Macon’s Bill No. 2</a:t>
            </a:r>
            <a:endParaRPr lang="en-US" b="1" dirty="0">
              <a:solidFill>
                <a:schemeClr val="tx1"/>
              </a:solidFill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76400"/>
            <a:ext cx="7543800" cy="44958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Replaced the ineffective Non-Intercourse Act.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Removed all restrictions on commerce with France and Britain, but it </a:t>
            </a:r>
            <a:r>
              <a:rPr lang="en-US" b="1" u="sng" dirty="0" smtClean="0">
                <a:solidFill>
                  <a:srgbClr val="FFFFFF"/>
                </a:solidFill>
                <a:latin typeface="Arial" pitchFamily="-108" charset="0"/>
              </a:rPr>
              <a:t>authorized the president to reapply non-intercourse</a:t>
            </a:r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 to either power if one of them </a:t>
            </a:r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violated </a:t>
            </a:r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American neutral rights. </a:t>
            </a:r>
          </a:p>
          <a:p>
            <a:r>
              <a:rPr lang="en-US" b="1" u="sng" dirty="0" smtClean="0">
                <a:solidFill>
                  <a:srgbClr val="FFFFFF"/>
                </a:solidFill>
                <a:latin typeface="Arial" pitchFamily="-108" charset="0"/>
              </a:rPr>
              <a:t>Problem</a:t>
            </a:r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: proves we need either Britain or France to survive economically</a:t>
            </a:r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.</a:t>
            </a:r>
          </a:p>
          <a:p>
            <a:pPr lvl="1"/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Madison accepts Napoleon’s offer, gives Britain 3 months to agree – they do NOT!</a:t>
            </a:r>
            <a:endParaRPr lang="en-US" b="1" dirty="0">
              <a:solidFill>
                <a:srgbClr val="FFFFFF"/>
              </a:solidFill>
              <a:latin typeface="Arial" pitchFamily="-10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97031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0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9</a:t>
            </a:r>
          </a:p>
          <a:p>
            <a:pPr>
              <a:spcBef>
                <a:spcPct val="50000"/>
              </a:spcBef>
            </a:pPr>
            <a:endParaRPr lang="en-US" sz="3600" dirty="0" smtClean="0">
              <a:latin typeface="Arial Black" pitchFamily="-108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838200" y="6003925"/>
            <a:ext cx="6019800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1" dirty="0" smtClean="0">
                <a:solidFill>
                  <a:srgbClr val="3366FF"/>
                </a:solidFill>
                <a:latin typeface="Arial" pitchFamily="-108" charset="0"/>
              </a:rPr>
              <a:t>“peaceful coercion”</a:t>
            </a:r>
            <a:endParaRPr lang="en-US" sz="3600" dirty="0">
              <a:solidFill>
                <a:srgbClr val="3366FF"/>
              </a:solidFill>
              <a:latin typeface="Arial" pitchFamily="-10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Democratic</a:t>
            </a:r>
            <a:r>
              <a:rPr lang="en-US" b="1" dirty="0" smtClean="0">
                <a:solidFill>
                  <a:schemeClr val="tx1"/>
                </a:solidFill>
              </a:rPr>
              <a:t>-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Republican </a:t>
            </a:r>
            <a:r>
              <a:rPr lang="en-US" b="1" dirty="0">
                <a:solidFill>
                  <a:schemeClr val="tx1"/>
                </a:solidFill>
              </a:rPr>
              <a:t>Party</a:t>
            </a:r>
            <a:endParaRPr lang="en-US" dirty="0"/>
          </a:p>
        </p:txBody>
      </p:sp>
      <p:sp>
        <p:nvSpPr>
          <p:cNvPr id="4109" name="Rectangle 13"/>
          <p:cNvSpPr>
            <a:spLocks noGrp="1" noChangeArrowheads="1"/>
          </p:cNvSpPr>
          <p:nvPr>
            <p:ph sz="half" idx="1"/>
          </p:nvPr>
        </p:nvSpPr>
        <p:spPr>
          <a:xfrm>
            <a:off x="4953000" y="1676400"/>
            <a:ext cx="3657600" cy="441166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Arial" pitchFamily="-108" charset="0"/>
              </a:rPr>
              <a:t>States</a:t>
            </a:r>
            <a:r>
              <a:rPr lang="en-US" sz="2400" b="1" dirty="0">
                <a:solidFill>
                  <a:srgbClr val="000000"/>
                </a:solidFill>
                <a:latin typeface="Arial" pitchFamily="-108" charset="0"/>
              </a:rPr>
              <a:t>' </a:t>
            </a:r>
            <a:r>
              <a:rPr lang="en-US" sz="2400" b="1" dirty="0" smtClean="0">
                <a:solidFill>
                  <a:srgbClr val="000000"/>
                </a:solidFill>
                <a:latin typeface="Arial" pitchFamily="-108" charset="0"/>
              </a:rPr>
              <a:t>rights (KT and VA Resolutions)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Arial" pitchFamily="-108" charset="0"/>
              </a:rPr>
              <a:t>Vision = An agrarian (agricultural) and commercial economy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Arial" pitchFamily="-108" charset="0"/>
              </a:rPr>
              <a:t>Strict construction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Arial" pitchFamily="-108" charset="0"/>
              </a:rPr>
              <a:t>Friendship with France</a:t>
            </a:r>
            <a:endParaRPr lang="en-US" sz="2400" b="1" dirty="0">
              <a:solidFill>
                <a:srgbClr val="000000"/>
              </a:solidFill>
              <a:latin typeface="Arial" pitchFamily="-10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09600" y="1676400"/>
            <a:ext cx="4038600" cy="5105400"/>
          </a:xfrm>
        </p:spPr>
        <p:txBody>
          <a:bodyPr>
            <a:noAutofit/>
          </a:bodyPr>
          <a:lstStyle/>
          <a:p>
            <a:r>
              <a:rPr lang="en-US" sz="2150" b="1" u="sng" dirty="0" smtClean="0">
                <a:latin typeface="Arial"/>
                <a:cs typeface="Arial"/>
              </a:rPr>
              <a:t>1</a:t>
            </a:r>
            <a:r>
              <a:rPr lang="en-US" sz="2150" b="1" u="sng" baseline="30000" dirty="0" smtClean="0">
                <a:latin typeface="Arial"/>
                <a:cs typeface="Arial"/>
              </a:rPr>
              <a:t>st</a:t>
            </a:r>
            <a:r>
              <a:rPr lang="en-US" sz="2150" b="1" u="sng" dirty="0" smtClean="0">
                <a:latin typeface="Arial"/>
                <a:cs typeface="Arial"/>
              </a:rPr>
              <a:t> 2-party system</a:t>
            </a:r>
            <a:r>
              <a:rPr lang="en-US" sz="2150" b="1" dirty="0" smtClean="0">
                <a:latin typeface="Arial"/>
                <a:cs typeface="Arial"/>
              </a:rPr>
              <a:t>: Federalists vs. Democratic-Republicans</a:t>
            </a:r>
          </a:p>
          <a:p>
            <a:r>
              <a:rPr lang="en-US" sz="2150" b="1" dirty="0" smtClean="0">
                <a:latin typeface="Arial"/>
                <a:cs typeface="Arial"/>
              </a:rPr>
              <a:t>Sometimes called the Republicans (don’t confuse with modern Republicans)</a:t>
            </a:r>
          </a:p>
          <a:p>
            <a:r>
              <a:rPr lang="en-US" sz="2150" b="1" dirty="0" smtClean="0">
                <a:latin typeface="Arial"/>
                <a:cs typeface="Arial"/>
              </a:rPr>
              <a:t>Organized by Thomas Jefferson and James Madison</a:t>
            </a:r>
          </a:p>
          <a:p>
            <a:r>
              <a:rPr lang="en-US" sz="2150" b="1" dirty="0" smtClean="0">
                <a:latin typeface="Arial"/>
                <a:cs typeface="Arial"/>
              </a:rPr>
              <a:t>Guardians of </a:t>
            </a:r>
            <a:r>
              <a:rPr lang="en-US" sz="2150" b="1" u="sng" dirty="0" smtClean="0">
                <a:latin typeface="Arial"/>
                <a:cs typeface="Arial"/>
              </a:rPr>
              <a:t>agrarian purity, liberty, and states’ rights</a:t>
            </a:r>
            <a:r>
              <a:rPr lang="en-US" sz="2150" b="1" dirty="0" smtClean="0">
                <a:latin typeface="Arial"/>
                <a:cs typeface="Arial"/>
              </a:rPr>
              <a:t> </a:t>
            </a:r>
            <a:endParaRPr lang="en-US" sz="2150" b="1" u="sng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305800" cy="12954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Book Antiqua"/>
                <a:cs typeface="Book Antiqua"/>
              </a:rPr>
              <a:t>War Hawks</a:t>
            </a:r>
            <a:endParaRPr lang="en-US" b="1" dirty="0">
              <a:solidFill>
                <a:schemeClr val="tx1"/>
              </a:solidFill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590800"/>
            <a:ext cx="7696200" cy="3810000"/>
          </a:xfrm>
        </p:spPr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Young congressional leaders from South and West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Called for war against Great Britain in 1811 and 1812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Tired of Jefferson and Madison’s “peaceful coercion”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 Saw war as the only way to defend the national honor and force the British to respect America's neutral rights. </a:t>
            </a:r>
            <a:endParaRPr lang="en-US" b="1" dirty="0">
              <a:solidFill>
                <a:srgbClr val="FFFFFF"/>
              </a:solidFill>
              <a:latin typeface="Arial" pitchFamily="-10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13932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Arial Black" pitchFamily="-108" charset="0"/>
              </a:rPr>
              <a:t>1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14400" y="5562600"/>
            <a:ext cx="6019800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1" dirty="0" smtClean="0">
                <a:solidFill>
                  <a:srgbClr val="3366FF"/>
                </a:solidFill>
                <a:latin typeface="Arial" pitchFamily="-108" charset="0"/>
              </a:rPr>
              <a:t>“hawks and doves”</a:t>
            </a:r>
            <a:endParaRPr lang="en-US" sz="3600" dirty="0">
              <a:solidFill>
                <a:srgbClr val="3366FF"/>
              </a:solidFill>
              <a:latin typeface="Arial" pitchFamily="-108" charset="0"/>
            </a:endParaRPr>
          </a:p>
        </p:txBody>
      </p:sp>
      <p:pic>
        <p:nvPicPr>
          <p:cNvPr id="8" name="Picture 7" descr="Henry_Cla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28600"/>
            <a:ext cx="1875034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24600" y="19050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FFFFFF"/>
                </a:solidFill>
                <a:latin typeface="Arial"/>
                <a:cs typeface="Arial"/>
              </a:rPr>
              <a:t>Speaker of the House, Henry Clay</a:t>
            </a:r>
            <a:endParaRPr lang="en-US" sz="1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Election of 1800</a:t>
            </a:r>
            <a:endParaRPr lang="en-US" sz="3600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09600" y="1752600"/>
            <a:ext cx="4699000" cy="4800600"/>
          </a:xfrm>
        </p:spPr>
        <p:txBody>
          <a:bodyPr>
            <a:noAutofit/>
          </a:bodyPr>
          <a:lstStyle/>
          <a:p>
            <a:r>
              <a:rPr lang="en-US" sz="2800" b="1" u="sng" dirty="0" smtClean="0">
                <a:latin typeface="Arial" pitchFamily="-108" charset="0"/>
              </a:rPr>
              <a:t>Federalist propaganda</a:t>
            </a:r>
            <a:r>
              <a:rPr lang="en-US" sz="2800" b="1" dirty="0" smtClean="0">
                <a:latin typeface="Arial" pitchFamily="-108" charset="0"/>
              </a:rPr>
              <a:t>: </a:t>
            </a:r>
          </a:p>
          <a:p>
            <a:pPr marL="0" indent="0">
              <a:buNone/>
            </a:pPr>
            <a:r>
              <a:rPr lang="en-US" sz="3200" b="1" dirty="0" smtClean="0">
                <a:latin typeface="Arial" pitchFamily="-108" charset="0"/>
              </a:rPr>
              <a:t>a thief, a coward, and “a </a:t>
            </a:r>
            <a:r>
              <a:rPr lang="en-US" sz="3200" b="1" u="sng" dirty="0" smtClean="0">
                <a:latin typeface="Arial" pitchFamily="-108" charset="0"/>
              </a:rPr>
              <a:t>mean-spirited</a:t>
            </a:r>
            <a:r>
              <a:rPr lang="en-US" sz="3200" b="1" dirty="0" smtClean="0">
                <a:latin typeface="Arial" pitchFamily="-108" charset="0"/>
              </a:rPr>
              <a:t>, l</a:t>
            </a:r>
            <a:r>
              <a:rPr lang="en-US" sz="3200" b="1" u="sng" dirty="0" smtClean="0">
                <a:latin typeface="Arial" pitchFamily="-108" charset="0"/>
              </a:rPr>
              <a:t>ow-lived</a:t>
            </a:r>
            <a:r>
              <a:rPr lang="en-US" sz="3200" b="1" dirty="0" smtClean="0">
                <a:latin typeface="Arial" pitchFamily="-108" charset="0"/>
              </a:rPr>
              <a:t> fellow, the </a:t>
            </a:r>
            <a:r>
              <a:rPr lang="en-US" sz="3200" b="1" u="sng" dirty="0" smtClean="0">
                <a:latin typeface="Arial" pitchFamily="-108" charset="0"/>
              </a:rPr>
              <a:t>son of a half-breed</a:t>
            </a:r>
            <a:r>
              <a:rPr lang="en-US" sz="3200" b="1" dirty="0" smtClean="0">
                <a:latin typeface="Arial" pitchFamily="-108" charset="0"/>
              </a:rPr>
              <a:t> Indian squaw, </a:t>
            </a:r>
            <a:r>
              <a:rPr lang="en-US" sz="3200" b="1" u="sng" dirty="0" smtClean="0">
                <a:latin typeface="Arial" pitchFamily="-108" charset="0"/>
              </a:rPr>
              <a:t>sired by </a:t>
            </a:r>
            <a:r>
              <a:rPr lang="en-US" sz="3200" b="1" dirty="0" smtClean="0">
                <a:latin typeface="Arial" pitchFamily="-108" charset="0"/>
              </a:rPr>
              <a:t>a Virginia mulatto father.”</a:t>
            </a:r>
          </a:p>
        </p:txBody>
      </p:sp>
      <p:pic>
        <p:nvPicPr>
          <p:cNvPr id="6" name="Picture 5" descr="Jefferson and Hemings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0" y="1143000"/>
            <a:ext cx="3784600" cy="4064000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6369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0</a:t>
            </a: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0</a:t>
            </a:r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Sally </a:t>
            </a:r>
            <a:r>
              <a:rPr lang="en-US" b="1" dirty="0" err="1" smtClean="0">
                <a:solidFill>
                  <a:schemeClr val="tx1"/>
                </a:solidFill>
              </a:rPr>
              <a:t>Hemings</a:t>
            </a:r>
            <a:endParaRPr lang="en-US" sz="3600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533400" y="5410200"/>
            <a:ext cx="8153400" cy="11430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2800" b="1" dirty="0" smtClean="0">
                <a:latin typeface="Arial" pitchFamily="-108" charset="0"/>
              </a:rPr>
              <a:t>The </a:t>
            </a:r>
            <a:r>
              <a:rPr lang="en-US" sz="2800" b="1" dirty="0" smtClean="0">
                <a:latin typeface="Arial" pitchFamily="-108" charset="0"/>
                <a:hlinkClick r:id="rId2"/>
              </a:rPr>
              <a:t>descendants</a:t>
            </a:r>
            <a:r>
              <a:rPr lang="en-US" sz="2800" b="1" dirty="0" smtClean="0">
                <a:latin typeface="Arial" pitchFamily="-108" charset="0"/>
              </a:rPr>
              <a:t> of Sally </a:t>
            </a:r>
            <a:r>
              <a:rPr lang="en-US" sz="2800" b="1" dirty="0" err="1" smtClean="0">
                <a:latin typeface="Arial" pitchFamily="-108" charset="0"/>
              </a:rPr>
              <a:t>Hemings</a:t>
            </a:r>
            <a:r>
              <a:rPr lang="en-US" sz="2800" b="1" dirty="0" smtClean="0">
                <a:latin typeface="Arial" pitchFamily="-108" charset="0"/>
              </a:rPr>
              <a:t/>
            </a:r>
            <a:br>
              <a:rPr lang="en-US" sz="2800" b="1" dirty="0" smtClean="0">
                <a:latin typeface="Arial" pitchFamily="-108" charset="0"/>
              </a:rPr>
            </a:br>
            <a:r>
              <a:rPr lang="en-US" sz="2800" b="1" dirty="0" smtClean="0">
                <a:latin typeface="Arial" pitchFamily="-108" charset="0"/>
              </a:rPr>
              <a:t>at a family reunion (1999)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95400"/>
            <a:ext cx="5969000" cy="4191000"/>
          </a:xfrm>
          <a:prstGeom prst="rect">
            <a:avLst/>
          </a:prstGeom>
        </p:spPr>
      </p:pic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Election Results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09600" y="1752600"/>
            <a:ext cx="5029200" cy="37338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Arial" pitchFamily="-108" charset="0"/>
              </a:rPr>
              <a:t>Both Jefferson and Aaron Burr received 73 votes in the electoral college.</a:t>
            </a:r>
          </a:p>
          <a:p>
            <a:r>
              <a:rPr lang="en-US" sz="2400" b="1" dirty="0" smtClean="0">
                <a:latin typeface="Arial" pitchFamily="-108" charset="0"/>
              </a:rPr>
              <a:t>The Constitution required that the House of Representatives, voting by states, choose between them.</a:t>
            </a:r>
          </a:p>
          <a:p>
            <a:r>
              <a:rPr lang="en-US" sz="2400" b="1" dirty="0" smtClean="0">
                <a:latin typeface="Arial" pitchFamily="-108" charset="0"/>
              </a:rPr>
              <a:t>Jefferson was elected.</a:t>
            </a: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2057400" y="4495800"/>
            <a:ext cx="670560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kumimoji="0" lang="en-US" sz="1600">
              <a:solidFill>
                <a:srgbClr val="000000"/>
              </a:solidFill>
              <a:latin typeface="Arial" pitchFamily="-108" charset="0"/>
            </a:endParaRPr>
          </a:p>
        </p:txBody>
      </p:sp>
      <p:pic>
        <p:nvPicPr>
          <p:cNvPr id="7" name="Picture 6" descr="aaronburrs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057400"/>
            <a:ext cx="3140624" cy="4191000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914400" y="5562600"/>
            <a:ext cx="6019800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1" dirty="0" smtClean="0">
                <a:solidFill>
                  <a:srgbClr val="3366FF"/>
                </a:solidFill>
                <a:latin typeface="Arial" pitchFamily="-108" charset="0"/>
                <a:hlinkClick r:id="rId3"/>
              </a:rPr>
              <a:t>Twelfth Amendment</a:t>
            </a:r>
            <a:endParaRPr lang="en-US" sz="3600" dirty="0">
              <a:solidFill>
                <a:srgbClr val="3366FF"/>
              </a:solidFill>
              <a:latin typeface="Arial" pitchFamily="-10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6369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0</a:t>
            </a: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0</a:t>
            </a:r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“Revolution” (?) of 1800</a:t>
            </a:r>
            <a:endParaRPr lang="en-US" dirty="0"/>
          </a:p>
        </p:txBody>
      </p:sp>
      <p:sp>
        <p:nvSpPr>
          <p:cNvPr id="4109" name="Rectangle 13"/>
          <p:cNvSpPr>
            <a:spLocks noGrp="1" noChangeArrowheads="1"/>
          </p:cNvSpPr>
          <p:nvPr>
            <p:ph sz="half" idx="1"/>
          </p:nvPr>
        </p:nvSpPr>
        <p:spPr>
          <a:xfrm>
            <a:off x="5067300" y="2480469"/>
            <a:ext cx="3657600" cy="4183062"/>
          </a:xfrm>
        </p:spPr>
        <p:txBody>
          <a:bodyPr>
            <a:no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  <a:latin typeface="Arial" pitchFamily="-108" charset="0"/>
              </a:rPr>
              <a:t>1</a:t>
            </a:r>
            <a:r>
              <a:rPr lang="en-US" sz="2200" b="1" baseline="30000" dirty="0" smtClean="0">
                <a:solidFill>
                  <a:srgbClr val="000000"/>
                </a:solidFill>
                <a:latin typeface="Arial" pitchFamily="-108" charset="0"/>
              </a:rPr>
              <a:t>st</a:t>
            </a:r>
            <a:r>
              <a:rPr lang="en-US" sz="2200" b="1" dirty="0" smtClean="0">
                <a:solidFill>
                  <a:srgbClr val="000000"/>
                </a:solidFill>
                <a:latin typeface="Arial" pitchFamily="-108" charset="0"/>
              </a:rPr>
              <a:t> inaugural address:  “We are all Republicans…”</a:t>
            </a:r>
          </a:p>
          <a:p>
            <a:r>
              <a:rPr lang="en-US" sz="2200" b="1" dirty="0" smtClean="0">
                <a:solidFill>
                  <a:srgbClr val="000000"/>
                </a:solidFill>
                <a:latin typeface="Arial" pitchFamily="-108" charset="0"/>
              </a:rPr>
              <a:t>Patronage - “few die, none resign”</a:t>
            </a:r>
          </a:p>
          <a:p>
            <a:r>
              <a:rPr lang="en-US" sz="2200" b="1" dirty="0" smtClean="0">
                <a:solidFill>
                  <a:srgbClr val="000000"/>
                </a:solidFill>
                <a:latin typeface="Arial" pitchFamily="-108" charset="0"/>
              </a:rPr>
              <a:t>Funding of debt, bank, protective tariff</a:t>
            </a:r>
          </a:p>
          <a:p>
            <a:r>
              <a:rPr lang="en-US" sz="2200" b="1" dirty="0" smtClean="0">
                <a:solidFill>
                  <a:srgbClr val="000000"/>
                </a:solidFill>
                <a:latin typeface="Arial" pitchFamily="-108" charset="0"/>
              </a:rPr>
              <a:t>Allows excise tax, Alien &amp; Sedition Acts to expire</a:t>
            </a:r>
            <a:endParaRPr lang="en-US" sz="2200" b="1" dirty="0">
              <a:solidFill>
                <a:srgbClr val="000000"/>
              </a:solidFill>
              <a:latin typeface="Arial" pitchFamily="-10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09600" y="2427537"/>
            <a:ext cx="4343400" cy="4419600"/>
          </a:xfrm>
        </p:spPr>
        <p:txBody>
          <a:bodyPr>
            <a:noAutofit/>
          </a:bodyPr>
          <a:lstStyle/>
          <a:p>
            <a:r>
              <a:rPr lang="en-US" sz="2200" b="1" dirty="0" smtClean="0">
                <a:latin typeface="Arial"/>
                <a:cs typeface="Arial"/>
              </a:rPr>
              <a:t>No fanfare at inauguration</a:t>
            </a:r>
          </a:p>
          <a:p>
            <a:r>
              <a:rPr lang="en-US" sz="2200" b="1" dirty="0" smtClean="0">
                <a:latin typeface="Arial"/>
                <a:cs typeface="Arial"/>
              </a:rPr>
              <a:t>Informal White House</a:t>
            </a:r>
          </a:p>
          <a:p>
            <a:r>
              <a:rPr lang="en-US" sz="2200" b="1" dirty="0" smtClean="0">
                <a:latin typeface="Arial"/>
                <a:cs typeface="Arial"/>
              </a:rPr>
              <a:t>Non-hierarchical seating at official dinners</a:t>
            </a:r>
          </a:p>
          <a:p>
            <a:r>
              <a:rPr lang="en-US" sz="2200" b="1" i="1" dirty="0" smtClean="0">
                <a:latin typeface="Arial"/>
                <a:cs typeface="Arial"/>
              </a:rPr>
              <a:t>Sends</a:t>
            </a:r>
            <a:r>
              <a:rPr lang="en-US" sz="2200" b="1" dirty="0" smtClean="0">
                <a:latin typeface="Arial"/>
                <a:cs typeface="Arial"/>
              </a:rPr>
              <a:t> messages to Congress</a:t>
            </a:r>
          </a:p>
          <a:p>
            <a:r>
              <a:rPr lang="en-US" sz="2200" b="1" dirty="0" smtClean="0">
                <a:latin typeface="Arial"/>
                <a:cs typeface="Arial"/>
              </a:rPr>
              <a:t>Pardons “martyrs” of Alien &amp; Sedition Acts</a:t>
            </a:r>
          </a:p>
          <a:p>
            <a:r>
              <a:rPr lang="en-US" sz="2200" b="1" dirty="0" smtClean="0">
                <a:latin typeface="Arial"/>
                <a:cs typeface="Arial"/>
              </a:rPr>
              <a:t>Naturalization law of 1802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3276600" y="4572000"/>
            <a:ext cx="670560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kumimoji="0" lang="en-US" sz="1600">
              <a:solidFill>
                <a:srgbClr val="000000"/>
              </a:solidFill>
              <a:latin typeface="Arial" pitchFamily="-10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" y="1897097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What Changed:</a:t>
            </a:r>
            <a:endParaRPr 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5067300" y="1912931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What Didn’t Change:</a:t>
            </a:r>
            <a:endParaRPr lang="en-US" b="1" u="sng" dirty="0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John Marshall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762000" y="2209800"/>
            <a:ext cx="8074026" cy="4011612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Chief justice </a:t>
            </a:r>
            <a:r>
              <a:rPr lang="en-US" b="1" dirty="0">
                <a:solidFill>
                  <a:srgbClr val="FFFFFF"/>
                </a:solidFill>
                <a:latin typeface="Arial" pitchFamily="-108" charset="0"/>
              </a:rPr>
              <a:t>of the United States from 1801 to 1835</a:t>
            </a:r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.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A Federalist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His </a:t>
            </a:r>
            <a:r>
              <a:rPr lang="en-US" b="1" dirty="0">
                <a:solidFill>
                  <a:srgbClr val="FFFFFF"/>
                </a:solidFill>
                <a:latin typeface="Arial" pitchFamily="-108" charset="0"/>
              </a:rPr>
              <a:t>court issued several significant decisions including those in</a:t>
            </a:r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 </a:t>
            </a:r>
            <a:r>
              <a:rPr lang="en-US" b="1" i="1" u="sng" dirty="0" smtClean="0">
                <a:solidFill>
                  <a:srgbClr val="FFFFFF"/>
                </a:solidFill>
                <a:latin typeface="Arial" pitchFamily="-108" charset="0"/>
                <a:hlinkClick r:id="rId2"/>
              </a:rPr>
              <a:t>Marbury </a:t>
            </a:r>
            <a:r>
              <a:rPr lang="en-US" b="1" i="1" u="sng" dirty="0">
                <a:solidFill>
                  <a:srgbClr val="FFFFFF"/>
                </a:solidFill>
                <a:latin typeface="Arial" pitchFamily="-108" charset="0"/>
                <a:hlinkClick r:id="rId2"/>
              </a:rPr>
              <a:t>v. </a:t>
            </a:r>
            <a:r>
              <a:rPr lang="en-US" b="1" i="1" u="sng" dirty="0" smtClean="0">
                <a:solidFill>
                  <a:srgbClr val="FFFFFF"/>
                </a:solidFill>
                <a:latin typeface="Arial" pitchFamily="-108" charset="0"/>
                <a:hlinkClick r:id="rId2"/>
              </a:rPr>
              <a:t>Madison</a:t>
            </a:r>
            <a:r>
              <a:rPr lang="en-US" b="1" i="1" dirty="0" smtClean="0">
                <a:solidFill>
                  <a:srgbClr val="FFFFFF"/>
                </a:solidFill>
                <a:latin typeface="Arial" pitchFamily="-108" charset="0"/>
                <a:hlinkClick r:id="rId2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Arial" pitchFamily="-108" charset="0"/>
              </a:rPr>
              <a:t>and</a:t>
            </a:r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 </a:t>
            </a:r>
            <a:r>
              <a:rPr lang="en-US" b="1" i="1" dirty="0" smtClean="0">
                <a:solidFill>
                  <a:srgbClr val="FFFFFF"/>
                </a:solidFill>
                <a:latin typeface="Arial" pitchFamily="-108" charset="0"/>
              </a:rPr>
              <a:t>McCulloch </a:t>
            </a:r>
            <a:r>
              <a:rPr lang="en-US" b="1" i="1" dirty="0">
                <a:solidFill>
                  <a:srgbClr val="FFFFFF"/>
                </a:solidFill>
                <a:latin typeface="Arial" pitchFamily="-108" charset="0"/>
              </a:rPr>
              <a:t>v. Maryland</a:t>
            </a:r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.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His </a:t>
            </a:r>
            <a:r>
              <a:rPr lang="en-US" b="1" dirty="0">
                <a:solidFill>
                  <a:srgbClr val="FFFFFF"/>
                </a:solidFill>
                <a:latin typeface="Arial" pitchFamily="-108" charset="0"/>
              </a:rPr>
              <a:t>decisions generally </a:t>
            </a:r>
            <a:r>
              <a:rPr lang="en-US" b="1" u="sng" dirty="0">
                <a:solidFill>
                  <a:srgbClr val="FFFFFF"/>
                </a:solidFill>
                <a:latin typeface="Arial" pitchFamily="-108" charset="0"/>
              </a:rPr>
              <a:t>expanded the power of the national government</a:t>
            </a:r>
            <a:r>
              <a:rPr lang="en-US" b="1" dirty="0">
                <a:solidFill>
                  <a:srgbClr val="FFFFFF"/>
                </a:solidFill>
                <a:latin typeface="Arial" pitchFamily="-108" charset="0"/>
              </a:rPr>
              <a:t> and promoted economic development</a:t>
            </a:r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.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Arial" pitchFamily="-108" charset="0"/>
              </a:rPr>
              <a:t>His </a:t>
            </a:r>
            <a:r>
              <a:rPr lang="en-US" b="1" dirty="0">
                <a:solidFill>
                  <a:srgbClr val="FFFFFF"/>
                </a:solidFill>
                <a:latin typeface="Arial" pitchFamily="-108" charset="0"/>
              </a:rPr>
              <a:t>rulings consistently upheld the </a:t>
            </a:r>
            <a:r>
              <a:rPr lang="en-US" b="1" u="sng" dirty="0">
                <a:solidFill>
                  <a:srgbClr val="FFFFFF"/>
                </a:solidFill>
                <a:latin typeface="Arial" pitchFamily="-108" charset="0"/>
              </a:rPr>
              <a:t>sanctity of contracts</a:t>
            </a:r>
            <a:r>
              <a:rPr lang="en-US" b="1" dirty="0">
                <a:solidFill>
                  <a:srgbClr val="FFFFFF"/>
                </a:solidFill>
                <a:latin typeface="Arial" pitchFamily="-108" charset="0"/>
              </a:rPr>
              <a:t> and the supremacy of federal legislation over the laws of the states. </a:t>
            </a:r>
          </a:p>
        </p:txBody>
      </p:sp>
      <p:pic>
        <p:nvPicPr>
          <p:cNvPr id="8" name="Content Placeholder 7" descr="John Marshall Statue.jp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32126" b="-32126"/>
          <a:stretch>
            <a:fillRect/>
          </a:stretch>
        </p:blipFill>
        <p:spPr>
          <a:xfrm>
            <a:off x="5791200" y="-533400"/>
            <a:ext cx="2971800" cy="3398738"/>
          </a:xfrm>
        </p:spPr>
      </p:pic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2057400" y="4495800"/>
            <a:ext cx="670560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kumimoji="0" lang="en-US" sz="1600">
              <a:solidFill>
                <a:srgbClr val="000000"/>
              </a:solidFill>
              <a:latin typeface="Arial" pitchFamily="-108" charset="0"/>
            </a:endParaRPr>
          </a:p>
        </p:txBody>
      </p:sp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6369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>
                <a:latin typeface="Arial Black" pitchFamily="-108" charset="0"/>
              </a:rPr>
              <a:t>0</a:t>
            </a:r>
          </a:p>
          <a:p>
            <a:pPr>
              <a:spcBef>
                <a:spcPct val="50000"/>
              </a:spcBef>
            </a:pPr>
            <a:r>
              <a:rPr lang="en-US" sz="3600">
                <a:latin typeface="Arial Black" pitchFamily="-108" charset="0"/>
              </a:rPr>
              <a:t>1</a:t>
            </a:r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612063" cy="1417638"/>
          </a:xfrm>
        </p:spPr>
        <p:txBody>
          <a:bodyPr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TJ’s</a:t>
            </a:r>
            <a:r>
              <a:rPr lang="en-US" b="1" dirty="0" smtClean="0">
                <a:solidFill>
                  <a:schemeClr val="tx1"/>
                </a:solidFill>
              </a:rPr>
              <a:t> Foreign Policy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09600" y="1752600"/>
            <a:ext cx="2514600" cy="5334000"/>
          </a:xfrm>
        </p:spPr>
        <p:txBody>
          <a:bodyPr>
            <a:noAutofit/>
          </a:bodyPr>
          <a:lstStyle/>
          <a:p>
            <a:r>
              <a:rPr lang="en-US" sz="2300" b="1" dirty="0" smtClean="0">
                <a:latin typeface="Arial"/>
                <a:cs typeface="Arial"/>
              </a:rPr>
              <a:t>Reduction of military</a:t>
            </a:r>
          </a:p>
          <a:p>
            <a:r>
              <a:rPr lang="en-US" sz="2300" b="1" dirty="0" smtClean="0">
                <a:latin typeface="Arial"/>
                <a:cs typeface="Arial"/>
              </a:rPr>
              <a:t>“peaceful coercion” – forswearing military force</a:t>
            </a:r>
          </a:p>
          <a:p>
            <a:r>
              <a:rPr lang="en-US" sz="2300" b="1" dirty="0" smtClean="0">
                <a:latin typeface="Arial"/>
                <a:cs typeface="Arial"/>
              </a:rPr>
              <a:t>Barbary pirates (“from the halls of Montezuma to the shores of Tripoli”)</a:t>
            </a: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3276600" y="4572000"/>
            <a:ext cx="670560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kumimoji="0" lang="en-US" sz="1600">
              <a:solidFill>
                <a:srgbClr val="000000"/>
              </a:solidFill>
              <a:latin typeface="Arial" pitchFamily="-108" charset="0"/>
            </a:endParaRPr>
          </a:p>
        </p:txBody>
      </p:sp>
      <p:pic>
        <p:nvPicPr>
          <p:cNvPr id="6" name="Content Placeholder 5" descr="BarbaryPirates.jp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27314" r="-27314"/>
          <a:stretch>
            <a:fillRect/>
          </a:stretch>
        </p:blipFill>
        <p:spPr>
          <a:xfrm>
            <a:off x="5410200" y="1371600"/>
            <a:ext cx="4464076" cy="5105400"/>
          </a:xfrm>
          <a:prstGeom prst="rect">
            <a:avLst/>
          </a:prstGeom>
        </p:spPr>
      </p:pic>
      <p:pic>
        <p:nvPicPr>
          <p:cNvPr id="7" name="Picture 6" descr="map.libya.tripoli.l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247900"/>
            <a:ext cx="3316455" cy="3352800"/>
          </a:xfrm>
          <a:prstGeom prst="rect">
            <a:avLst/>
          </a:prstGeom>
        </p:spPr>
      </p:pic>
    </p:spTree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772400" cy="1219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Book Antiqua"/>
                <a:cs typeface="Book Antiqua"/>
              </a:rPr>
              <a:t>Louisiana Purchase</a:t>
            </a:r>
            <a:endParaRPr lang="en-US" b="1" dirty="0">
              <a:solidFill>
                <a:schemeClr val="tx1"/>
              </a:solidFill>
              <a:latin typeface="Book Antiqua"/>
              <a:cs typeface="Book Antiqu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905000"/>
            <a:ext cx="4876800" cy="4267200"/>
          </a:xfrm>
        </p:spPr>
        <p:txBody>
          <a:bodyPr/>
          <a:lstStyle/>
          <a:p>
            <a:r>
              <a:rPr lang="en-US" b="1" dirty="0" smtClean="0">
                <a:latin typeface="Arial"/>
                <a:cs typeface="Arial"/>
              </a:rPr>
              <a:t>French control of New Orleans and Mississippi</a:t>
            </a:r>
          </a:p>
          <a:p>
            <a:r>
              <a:rPr lang="en-US" b="1" dirty="0" smtClean="0">
                <a:latin typeface="Arial"/>
                <a:cs typeface="Arial"/>
              </a:rPr>
              <a:t>Influenced by slave revolt in Santo Domingo (Toussaint </a:t>
            </a:r>
            <a:r>
              <a:rPr lang="en-US" b="1" dirty="0" err="1" smtClean="0">
                <a:latin typeface="Arial"/>
                <a:cs typeface="Arial"/>
              </a:rPr>
              <a:t>L’Ouverture</a:t>
            </a:r>
            <a:r>
              <a:rPr lang="en-US" b="1" dirty="0" smtClean="0">
                <a:latin typeface="Arial"/>
                <a:cs typeface="Arial"/>
              </a:rPr>
              <a:t>)</a:t>
            </a:r>
          </a:p>
          <a:p>
            <a:r>
              <a:rPr lang="en-US" b="1" dirty="0" smtClean="0">
                <a:latin typeface="Arial"/>
                <a:cs typeface="Arial"/>
              </a:rPr>
              <a:t>Napoleon Bonaparte decides to focus on Europe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609600" cy="313932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8</a:t>
            </a: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0</a:t>
            </a:r>
            <a:endParaRPr lang="en-US" sz="3600" dirty="0" smtClean="0">
              <a:latin typeface="Arial Black" pitchFamily="-108" charset="0"/>
            </a:endParaRPr>
          </a:p>
          <a:p>
            <a:pPr>
              <a:spcBef>
                <a:spcPct val="50000"/>
              </a:spcBef>
            </a:pPr>
            <a:r>
              <a:rPr lang="en-US" sz="3600" dirty="0">
                <a:latin typeface="Arial Black" pitchFamily="-108" charset="0"/>
              </a:rPr>
              <a:t>3</a:t>
            </a:r>
          </a:p>
        </p:txBody>
      </p:sp>
      <p:pic>
        <p:nvPicPr>
          <p:cNvPr id="6" name="Picture 5" descr="209sj_420px-Toussaint_LOuvert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905000"/>
            <a:ext cx="2886075" cy="4114800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Habitat">
  <a:themeElements>
    <a:clrScheme name="Habitat">
      <a:dk1>
        <a:sysClr val="windowText" lastClr="000000"/>
      </a:dk1>
      <a:lt1>
        <a:sysClr val="window" lastClr="FFFFFF"/>
      </a:lt1>
      <a:dk2>
        <a:srgbClr val="194431"/>
      </a:dk2>
      <a:lt2>
        <a:srgbClr val="F0E6C3"/>
      </a:lt2>
      <a:accent1>
        <a:srgbClr val="F8C000"/>
      </a:accent1>
      <a:accent2>
        <a:srgbClr val="F88600"/>
      </a:accent2>
      <a:accent3>
        <a:srgbClr val="F83500"/>
      </a:accent3>
      <a:accent4>
        <a:srgbClr val="8B723D"/>
      </a:accent4>
      <a:accent5>
        <a:srgbClr val="818B3D"/>
      </a:accent5>
      <a:accent6>
        <a:srgbClr val="586215"/>
      </a:accent6>
      <a:hlink>
        <a:srgbClr val="FF621D"/>
      </a:hlink>
      <a:folHlink>
        <a:srgbClr val="F3D260"/>
      </a:folHlink>
    </a:clrScheme>
    <a:fontScheme name="Habitat">
      <a:majorFont>
        <a:latin typeface="Book Antiqua"/>
        <a:ea typeface=""/>
        <a:cs typeface=""/>
        <a:font script="Jpan" typeface="ＭＳ 明朝"/>
      </a:majorFont>
      <a:minorFont>
        <a:latin typeface="Book Antiqua"/>
        <a:ea typeface=""/>
        <a:cs typeface=""/>
        <a:font script="Jpan" typeface="ＭＳ 明朝"/>
      </a:minorFont>
    </a:fontScheme>
    <a:fmtScheme name="Habita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0000"/>
              </a:schemeClr>
              <a:schemeClr val="phClr">
                <a:satMod val="275000"/>
              </a:schemeClr>
            </a:duotone>
          </a:blip>
          <a:tile tx="0" ty="0" sx="40000" sy="4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30000"/>
              </a:schemeClr>
              <a:schemeClr val="phClr">
                <a:satMod val="275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0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shade val="80000"/>
            </a:schemeClr>
          </a:solidFill>
          <a:prstDash val="solid"/>
        </a:ln>
        <a:ln w="25400" cap="flat" cmpd="sng" algn="ctr">
          <a:solidFill>
            <a:schemeClr val="phClr">
              <a:shade val="7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r="4200000" sx="105000" sy="105000" algn="t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76200" dist="25400" dir="13200000">
              <a:srgbClr val="000000">
                <a:alpha val="80000"/>
              </a:srgb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19800000"/>
            </a:lightRig>
          </a:scene3d>
          <a:sp3d prstMaterial="softEdge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Habitat.thmx</Template>
  <TotalTime>580</TotalTime>
  <Words>982</Words>
  <Application>Microsoft Office PowerPoint</Application>
  <PresentationFormat>On-screen Show (4:3)</PresentationFormat>
  <Paragraphs>165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ＭＳ Ｐゴシック</vt:lpstr>
      <vt:lpstr>Arial</vt:lpstr>
      <vt:lpstr>Arial Black</vt:lpstr>
      <vt:lpstr>Book Antiqua</vt:lpstr>
      <vt:lpstr>Times New Roman</vt:lpstr>
      <vt:lpstr>Wingdings 2</vt:lpstr>
      <vt:lpstr>Habitat</vt:lpstr>
      <vt:lpstr>Ch. 11The Jeffersonian Era</vt:lpstr>
      <vt:lpstr>Democratic- Republican Party</vt:lpstr>
      <vt:lpstr>Election of 1800</vt:lpstr>
      <vt:lpstr>Sally Hemings</vt:lpstr>
      <vt:lpstr>Election Results</vt:lpstr>
      <vt:lpstr>“Revolution” (?) of 1800</vt:lpstr>
      <vt:lpstr>John Marshall</vt:lpstr>
      <vt:lpstr>TJ’s Foreign Policy</vt:lpstr>
      <vt:lpstr>Louisiana Purchase</vt:lpstr>
      <vt:lpstr>Louisiana Purchase</vt:lpstr>
      <vt:lpstr>Lewis and Clark</vt:lpstr>
      <vt:lpstr>“Empire of Liberty”</vt:lpstr>
      <vt:lpstr>strict constructionist?</vt:lpstr>
      <vt:lpstr>British Orders in Council</vt:lpstr>
      <vt:lpstr>Chesapeake-Leopard Incident</vt:lpstr>
      <vt:lpstr>Embargo Act of 1807</vt:lpstr>
      <vt:lpstr>James Madison</vt:lpstr>
      <vt:lpstr>Non-Intercourse Act</vt:lpstr>
      <vt:lpstr>Macon’s Bill No. 2</vt:lpstr>
      <vt:lpstr>War Hawks</vt:lpstr>
    </vt:vector>
  </TitlesOfParts>
  <Company>ɧ退ɣ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Alien and Sedition Acts</dc:title>
  <dc:creator>Charles Vávra</dc:creator>
  <cp:lastModifiedBy>Matthew Cirbo</cp:lastModifiedBy>
  <cp:revision>158</cp:revision>
  <cp:lastPrinted>1904-01-01T00:00:00Z</cp:lastPrinted>
  <dcterms:created xsi:type="dcterms:W3CDTF">2008-10-19T21:24:47Z</dcterms:created>
  <dcterms:modified xsi:type="dcterms:W3CDTF">2015-10-13T14:54:34Z</dcterms:modified>
</cp:coreProperties>
</file>